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5"/>
  </p:notesMasterIdLst>
  <p:handoutMasterIdLst>
    <p:handoutMasterId r:id="rId6"/>
  </p:handoutMasterIdLst>
  <p:sldIdLst>
    <p:sldId id="276" r:id="rId2"/>
    <p:sldId id="295" r:id="rId3"/>
    <p:sldId id="282" r:id="rId4"/>
  </p:sldIdLst>
  <p:sldSz cx="9906000" cy="6858000" type="A4"/>
  <p:notesSz cx="6807200" cy="9939338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80">
          <p15:clr>
            <a:srgbClr val="A4A3A4"/>
          </p15:clr>
        </p15:guide>
        <p15:guide id="2" pos="59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5">
          <p15:clr>
            <a:srgbClr val="A4A3A4"/>
          </p15:clr>
        </p15:guide>
        <p15:guide id="2" pos="2234">
          <p15:clr>
            <a:srgbClr val="A4A3A4"/>
          </p15:clr>
        </p15:guide>
        <p15:guide id="3" orient="horz" pos="3132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6699"/>
    <a:srgbClr val="E2D9B6"/>
    <a:srgbClr val="EAEAEA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6" autoAdjust="0"/>
    <p:restoredTop sz="99566" autoAdjust="0"/>
  </p:normalViewPr>
  <p:slideViewPr>
    <p:cSldViewPr>
      <p:cViewPr varScale="1">
        <p:scale>
          <a:sx n="79" d="100"/>
          <a:sy n="79" d="100"/>
        </p:scale>
        <p:origin x="-90" y="-90"/>
      </p:cViewPr>
      <p:guideLst>
        <p:guide orient="horz" pos="4180"/>
        <p:guide pos="5984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1400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225"/>
        <p:guide orient="horz" pos="3132"/>
        <p:guide pos="2234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260" y="9445464"/>
            <a:ext cx="2946945" cy="493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7" tIns="47751" rIns="95497" bIns="47751" numCol="1" anchor="b" anchorCtr="0" compatLnSpc="1">
            <a:prstTxWarp prst="textNoShape">
              <a:avLst/>
            </a:prstTxWarp>
          </a:bodyPr>
          <a:lstStyle>
            <a:lvl1pPr algn="r" defTabSz="955518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46945" cy="493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ctr" anchorCtr="0" compatLnSpc="1">
            <a:prstTxWarp prst="textNoShape">
              <a:avLst/>
            </a:prstTxWarp>
          </a:bodyPr>
          <a:lstStyle>
            <a:lvl1pPr algn="l" defTabSz="955518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0260" y="3"/>
            <a:ext cx="2946945" cy="493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ctr" anchorCtr="0" compatLnSpc="1">
            <a:prstTxWarp prst="textNoShape">
              <a:avLst/>
            </a:prstTxWarp>
          </a:bodyPr>
          <a:lstStyle>
            <a:lvl1pPr algn="r" defTabSz="955518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4538"/>
            <a:ext cx="5387975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745" y="4721192"/>
            <a:ext cx="4989714" cy="447424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5464"/>
            <a:ext cx="2946945" cy="493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b" anchorCtr="0" compatLnSpc="1">
            <a:prstTxWarp prst="textNoShape">
              <a:avLst/>
            </a:prstTxWarp>
          </a:bodyPr>
          <a:lstStyle>
            <a:lvl1pPr algn="l" defTabSz="955518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260" y="9445464"/>
            <a:ext cx="2946945" cy="493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b" anchorCtr="0" compatLnSpc="1">
            <a:prstTxWarp prst="textNoShape">
              <a:avLst/>
            </a:prstTxWarp>
          </a:bodyPr>
          <a:lstStyle>
            <a:lvl1pPr algn="r" defTabSz="955518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00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 dirty="0"/>
          </a:p>
        </p:txBody>
      </p:sp>
      <p:sp>
        <p:nvSpPr>
          <p:cNvPr id="19148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792760" y="3084681"/>
            <a:ext cx="6912767" cy="560343"/>
          </a:xfrm>
          <a:ln w="12700" cap="sq">
            <a:headEnd type="none" w="sm" len="sm"/>
            <a:tailEnd type="none" w="sm" len="sm"/>
          </a:ln>
        </p:spPr>
        <p:txBody>
          <a:bodyPr wrap="square" lIns="67245" tIns="33622" rIns="67245" bIns="33622" anchor="b">
            <a:spAutoFit/>
          </a:bodyPr>
          <a:lstStyle>
            <a:lvl1pPr algn="l">
              <a:defRPr sz="3200" b="1" i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2792760" y="2557264"/>
            <a:ext cx="7113240" cy="369332"/>
          </a:xfrm>
          <a:prstGeom prst="rect">
            <a:avLst/>
          </a:prstGeom>
          <a:solidFill>
            <a:schemeClr val="accent2"/>
          </a:solidFill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pPr algn="l"/>
            <a:endParaRPr kumimoji="1" lang="ja-JP" altLang="en-US" dirty="0" smtClean="0">
              <a:latin typeface="ヒラギノ角ゴ ProN W6"/>
              <a:ea typeface="ヒラギノ角ゴ ProN W6"/>
              <a:cs typeface="ヒラギノ角ゴ ProN W6"/>
            </a:endParaRPr>
          </a:p>
        </p:txBody>
      </p:sp>
      <p:pic>
        <p:nvPicPr>
          <p:cNvPr id="5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プレースホルダー 6"/>
          <p:cNvSpPr>
            <a:spLocks noGrp="1"/>
          </p:cNvSpPr>
          <p:nvPr>
            <p:ph type="body" sz="quarter" idx="10"/>
          </p:nvPr>
        </p:nvSpPr>
        <p:spPr>
          <a:xfrm>
            <a:off x="2792760" y="2557264"/>
            <a:ext cx="7113240" cy="369332"/>
          </a:xfrm>
        </p:spPr>
        <p:txBody>
          <a:bodyPr anchor="ctr" anchorCtr="0"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" name="Text Box 785"/>
          <p:cNvSpPr txBox="1">
            <a:spLocks noChangeArrowheads="1"/>
          </p:cNvSpPr>
          <p:nvPr userDrawn="1"/>
        </p:nvSpPr>
        <p:spPr bwMode="auto">
          <a:xfrm>
            <a:off x="8985448" y="195513"/>
            <a:ext cx="828675" cy="284163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ja-JP" dirty="0">
              <a:solidFill>
                <a:schemeClr val="bg2"/>
              </a:solidFill>
            </a:endParaRPr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1"/>
          </p:nvPr>
        </p:nvSpPr>
        <p:spPr>
          <a:xfrm>
            <a:off x="8985448" y="188913"/>
            <a:ext cx="828873" cy="2907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2798084" y="5707166"/>
            <a:ext cx="6912767" cy="31412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972616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平成明朝" pitchFamily="17" charset="-128"/>
              <a:buNone/>
              <a:tabLst>
                <a:tab pos="775291" algn="l"/>
              </a:tabLst>
              <a:defRPr kumimoji="1" sz="2400" b="0" i="0" baseline="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defRPr>
            </a:lvl1pPr>
            <a:lvl2pPr marL="533400" indent="-177800" algn="l" defTabSz="972616" rtl="0" eaLnBrk="1" fontAlgn="base" hangingPunct="1">
              <a:spcBef>
                <a:spcPct val="35000"/>
              </a:spcBef>
              <a:spcAft>
                <a:spcPct val="0"/>
              </a:spcAft>
              <a:buClr>
                <a:schemeClr val="bg1"/>
              </a:buClr>
              <a:buSzPct val="75000"/>
              <a:buFont typeface="ヒラギノ角ゴ ProN W3"/>
              <a:buChar char="▶"/>
              <a:tabLst>
                <a:tab pos="533400" algn="l"/>
              </a:tabLst>
              <a:defRPr kumimoji="1" sz="18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marL="622300" indent="-8890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"/>
              <a:tabLst>
                <a:tab pos="622300" algn="l"/>
              </a:tabLst>
              <a:defRPr kumimoji="1" sz="15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marL="923925" indent="-200025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" charset="2"/>
              <a:buChar char="u"/>
              <a:tabLst>
                <a:tab pos="924744" algn="l"/>
              </a:tabLst>
              <a:defRPr kumimoji="1" sz="13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marL="990130" indent="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990130" algn="l"/>
              </a:tabLst>
              <a:defRPr kumimoji="1" sz="12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2322369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6pPr>
            <a:lvl7pPr marL="265864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7pPr>
            <a:lvl8pPr marL="299491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8pPr>
            <a:lvl9pPr marL="3331181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9pPr>
          </a:lstStyle>
          <a:p>
            <a:pPr algn="r" latinLnBrk="0"/>
            <a:r>
              <a:rPr lang="ja-JP" altLang="en-US" sz="1600" kern="0" dirty="0" smtClean="0"/>
              <a:t>オープン＆ビッグデータ活用・地方創生推進機構</a:t>
            </a:r>
            <a:r>
              <a:rPr lang="ja-JP" altLang="en-US" sz="1600" kern="0" baseline="0" dirty="0" smtClean="0"/>
              <a:t> 事務局</a:t>
            </a:r>
            <a:endParaRPr lang="ja-JP" altLang="en-US" sz="1600" kern="0" dirty="0" smtClean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2792759" y="1772816"/>
            <a:ext cx="6912767" cy="43723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  <a:spAutoFit/>
          </a:bodyPr>
          <a:lstStyle>
            <a:lvl1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 i="0" baseline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  <a:lvl2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2pPr>
            <a:lvl3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3pPr>
            <a:lvl4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4pPr>
            <a:lvl5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5pPr>
            <a:lvl6pPr marL="336271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6pPr>
            <a:lvl7pPr marL="672541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7pPr>
            <a:lvl8pPr marL="1008812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8pPr>
            <a:lvl9pPr marL="1345082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9pPr>
          </a:lstStyle>
          <a:p>
            <a:pPr latinLnBrk="0"/>
            <a:r>
              <a:rPr lang="ja-JP" altLang="en-US" sz="2400" kern="0" dirty="0" smtClean="0"/>
              <a:t>オープン＆ビッグデータ活用・地方創生推進機構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1" cap="none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chemeClr val="accent2"/>
          </a:solidFill>
          <a:ln w="38100" cap="sq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後の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pic>
        <p:nvPicPr>
          <p:cNvPr id="4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945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オープン＆ビッグデータ活用・地方創生推進機構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/>
        </p:nvSpPr>
        <p:spPr bwMode="auto">
          <a:xfrm>
            <a:off x="252420" y="6638448"/>
            <a:ext cx="5767171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 algn="l">
              <a:defRPr/>
            </a:pP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© 2014 Vitalizing Local Economy Organization by Open data &amp; Big data</a:t>
            </a:r>
            <a:r>
              <a:rPr lang="en-US" altLang="ja-JP" sz="1000" b="1" baseline="0" dirty="0" smtClean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 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0" y="990600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674" r:id="rId4"/>
    <p:sldLayoutId id="2147483689" r:id="rId5"/>
    <p:sldLayoutId id="2147483676" r:id="rId6"/>
    <p:sldLayoutId id="2147483677" r:id="rId7"/>
    <p:sldLayoutId id="2147483706" r:id="rId8"/>
    <p:sldLayoutId id="2147483684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72616" rtl="0" eaLnBrk="1" fontAlgn="base" hangingPunct="1">
        <a:spcBef>
          <a:spcPct val="0"/>
        </a:spcBef>
        <a:spcAft>
          <a:spcPct val="0"/>
        </a:spcAft>
        <a:defRPr kumimoji="1" sz="2600" b="1" baseline="0">
          <a:solidFill>
            <a:schemeClr val="bg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1" fontAlgn="base" hangingPunct="1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</p:spPr>
        <p:txBody>
          <a:bodyPr/>
          <a:lstStyle/>
          <a:p>
            <a:r>
              <a:rPr lang="en-US" altLang="ja-JP" dirty="0" smtClean="0"/>
              <a:t>2015.3.30</a:t>
            </a:r>
            <a:endParaRPr lang="en-US" altLang="ja-JP" sz="2000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ctrTitle" sz="quarter"/>
          </p:nvPr>
        </p:nvSpPr>
        <p:spPr>
          <a:xfrm>
            <a:off x="2792760" y="3002220"/>
            <a:ext cx="6912767" cy="498788"/>
          </a:xfrm>
        </p:spPr>
        <p:txBody>
          <a:bodyPr/>
          <a:lstStyle/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来年度の検討事項</a:t>
            </a:r>
            <a:endParaRPr lang="ja-JP" altLang="en-US" sz="2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平成</a:t>
            </a:r>
            <a:r>
              <a:rPr kumimoji="1" lang="en-US" altLang="ja-JP" dirty="0" smtClean="0"/>
              <a:t>26</a:t>
            </a:r>
            <a:r>
              <a:rPr kumimoji="1" lang="ja-JP" altLang="en-US" dirty="0" smtClean="0"/>
              <a:t>年度　第３回データガバナンス委員会資料</a:t>
            </a:r>
            <a:endParaRPr kumimoji="1"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1"/>
          </p:nvPr>
        </p:nvSpPr>
        <p:spPr>
          <a:xfrm>
            <a:off x="8985448" y="188641"/>
            <a:ext cx="828873" cy="288032"/>
          </a:xfrm>
        </p:spPr>
        <p:txBody>
          <a:bodyPr anchor="ctr"/>
          <a:lstStyle/>
          <a:p>
            <a:r>
              <a:rPr kumimoji="1" lang="ja-JP" altLang="en-US" dirty="0" smtClean="0"/>
              <a:t>資料５</a:t>
            </a:r>
            <a:endParaRPr kumimoji="1" lang="ja-JP" altLang="en-US" dirty="0"/>
          </a:p>
        </p:txBody>
      </p:sp>
      <p:pic>
        <p:nvPicPr>
          <p:cNvPr id="1026" name="Picture 2" descr="本法人の設立が承認されました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003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2400" dirty="0" smtClean="0"/>
              <a:t>来年度の検討事項について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1"/>
            <a:ext cx="9146415" cy="5310335"/>
          </a:xfrm>
        </p:spPr>
        <p:txBody>
          <a:bodyPr>
            <a:normAutofit/>
          </a:bodyPr>
          <a:lstStyle/>
          <a:p>
            <a:pPr marL="360000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dirty="0" smtClean="0">
                <a:solidFill>
                  <a:schemeClr val="bg2"/>
                </a:solidFill>
              </a:rPr>
              <a:t>平成</a:t>
            </a:r>
            <a:r>
              <a:rPr lang="en-US" altLang="ja-JP" dirty="0" smtClean="0">
                <a:solidFill>
                  <a:schemeClr val="bg2"/>
                </a:solidFill>
              </a:rPr>
              <a:t>27</a:t>
            </a:r>
            <a:r>
              <a:rPr lang="ja-JP" altLang="en-US" dirty="0" smtClean="0">
                <a:solidFill>
                  <a:schemeClr val="bg2"/>
                </a:solidFill>
              </a:rPr>
              <a:t>年度の検討候補として、以下があげられている</a:t>
            </a:r>
            <a:endParaRPr lang="en-US" altLang="ja-JP" dirty="0" smtClean="0">
              <a:solidFill>
                <a:schemeClr val="bg2"/>
              </a:solidFill>
            </a:endParaRPr>
          </a:p>
          <a:p>
            <a:pPr marL="312470" lvl="2" indent="0">
              <a:spcBef>
                <a:spcPts val="600"/>
              </a:spcBef>
              <a:buNone/>
            </a:pPr>
            <a:endParaRPr lang="en-US" altLang="ja-JP" sz="1700" dirty="0">
              <a:solidFill>
                <a:schemeClr val="bg2"/>
              </a:solidFill>
            </a:endParaRPr>
          </a:p>
          <a:p>
            <a:pPr marL="56647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2000" dirty="0" smtClean="0">
                <a:solidFill>
                  <a:schemeClr val="bg2"/>
                </a:solidFill>
              </a:rPr>
              <a:t>「活用ガイドライン」の検討</a:t>
            </a:r>
            <a:endParaRPr lang="en-US" altLang="ja-JP" sz="2000" dirty="0" smtClean="0">
              <a:solidFill>
                <a:schemeClr val="bg2"/>
              </a:solidFill>
            </a:endParaRPr>
          </a:p>
          <a:p>
            <a:pPr marL="655370" lvl="2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ja-JP" altLang="en-US" sz="1700" dirty="0" smtClean="0">
                <a:solidFill>
                  <a:schemeClr val="bg2"/>
                </a:solidFill>
              </a:rPr>
              <a:t>活用側のオープンデータガイドラインを検討・作成</a:t>
            </a:r>
            <a:endParaRPr lang="en-US" altLang="ja-JP" sz="1700" dirty="0" smtClean="0">
              <a:solidFill>
                <a:schemeClr val="bg2"/>
              </a:solidFill>
            </a:endParaRPr>
          </a:p>
          <a:p>
            <a:pPr marL="956995" lvl="3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ja-JP" altLang="en-US" sz="1600" dirty="0" smtClean="0">
                <a:solidFill>
                  <a:schemeClr val="bg2"/>
                </a:solidFill>
              </a:rPr>
              <a:t>これまでは、公開側のガイドラインを作成してきたが</a:t>
            </a:r>
            <a:r>
              <a:rPr lang="ja-JP" altLang="en-US" sz="1600" dirty="0" smtClean="0">
                <a:solidFill>
                  <a:schemeClr val="bg2"/>
                </a:solidFill>
              </a:rPr>
              <a:t>、それにくわえて、活用側の立場にたったガイドラインを、技術委員会、利活用・普及委員会などと連携して検討・作成。</a:t>
            </a:r>
            <a:endParaRPr lang="en-US" altLang="ja-JP" sz="1600" dirty="0" smtClean="0">
              <a:solidFill>
                <a:schemeClr val="bg2"/>
              </a:solidFill>
            </a:endParaRPr>
          </a:p>
          <a:p>
            <a:pPr marL="956995" lvl="3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ja-JP" altLang="en-US" sz="1600" dirty="0" smtClean="0">
                <a:solidFill>
                  <a:schemeClr val="bg2"/>
                </a:solidFill>
              </a:rPr>
              <a:t>盛り込むべき内容としては、活用側が留意すべき法的事項、ライセンスの違いに</a:t>
            </a:r>
            <a:r>
              <a:rPr lang="ja-JP" altLang="en-US" sz="1600" dirty="0" smtClean="0">
                <a:solidFill>
                  <a:schemeClr val="bg2"/>
                </a:solidFill>
              </a:rPr>
              <a:t>よる利用</a:t>
            </a:r>
            <a:r>
              <a:rPr lang="ja-JP" altLang="en-US" sz="1600" dirty="0" smtClean="0">
                <a:solidFill>
                  <a:schemeClr val="bg2"/>
                </a:solidFill>
              </a:rPr>
              <a:t>方法や表記方法などの</a:t>
            </a:r>
            <a:r>
              <a:rPr lang="ja-JP" altLang="en-US" sz="1600" dirty="0" smtClean="0">
                <a:solidFill>
                  <a:schemeClr val="bg2"/>
                </a:solidFill>
              </a:rPr>
              <a:t>相違、免責に関する啓発などが考えられる</a:t>
            </a:r>
            <a:endParaRPr lang="en-US" altLang="ja-JP" sz="1600" dirty="0">
              <a:solidFill>
                <a:schemeClr val="bg2"/>
              </a:solidFill>
            </a:endParaRPr>
          </a:p>
          <a:p>
            <a:pPr marL="56647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ja-JP" sz="2000" dirty="0">
              <a:solidFill>
                <a:schemeClr val="bg2"/>
              </a:solidFill>
            </a:endParaRPr>
          </a:p>
          <a:p>
            <a:pPr marL="56647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2000" dirty="0" smtClean="0">
                <a:solidFill>
                  <a:schemeClr val="bg2"/>
                </a:solidFill>
              </a:rPr>
              <a:t>オープンデータガイドの更新</a:t>
            </a:r>
            <a:endParaRPr lang="en-US" altLang="ja-JP" sz="2000" dirty="0" smtClean="0">
              <a:solidFill>
                <a:schemeClr val="bg2"/>
              </a:solidFill>
            </a:endParaRPr>
          </a:p>
          <a:p>
            <a:pPr marL="655370" lvl="2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ja-JP" altLang="en-US" sz="1700" dirty="0" smtClean="0">
                <a:solidFill>
                  <a:schemeClr val="bg2"/>
                </a:solidFill>
              </a:rPr>
              <a:t>これまで作成してきたガイドラインを「公開ガイドライン」として更新を検討</a:t>
            </a:r>
            <a:endParaRPr lang="en-US" altLang="ja-JP" sz="1700" dirty="0" smtClean="0">
              <a:solidFill>
                <a:schemeClr val="bg2"/>
              </a:solidFill>
            </a:endParaRPr>
          </a:p>
          <a:p>
            <a:pPr marL="655370" lvl="2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en-US" altLang="ja-JP" sz="1700" dirty="0" smtClean="0">
              <a:solidFill>
                <a:schemeClr val="bg2"/>
              </a:solidFill>
            </a:endParaRPr>
          </a:p>
          <a:p>
            <a:pPr marL="56647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2000" dirty="0" smtClean="0">
                <a:solidFill>
                  <a:schemeClr val="bg2"/>
                </a:solidFill>
              </a:rPr>
              <a:t>地方自治体におけるガバナンス面の課題調査</a:t>
            </a:r>
            <a:endParaRPr lang="en-US" altLang="ja-JP" sz="2000" dirty="0" smtClean="0">
              <a:solidFill>
                <a:schemeClr val="bg2"/>
              </a:solidFill>
            </a:endParaRPr>
          </a:p>
          <a:p>
            <a:pPr marL="655370" lvl="2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ja-JP" altLang="en-US" sz="1700" dirty="0" smtClean="0">
                <a:solidFill>
                  <a:schemeClr val="bg2"/>
                </a:solidFill>
              </a:rPr>
              <a:t>オープンデータに関する地方自治体のガバナンス面の課題を調査</a:t>
            </a:r>
            <a:endParaRPr lang="en-US" altLang="ja-JP" sz="1700" dirty="0" smtClean="0">
              <a:solidFill>
                <a:schemeClr val="bg2"/>
              </a:solidFill>
            </a:endParaRPr>
          </a:p>
          <a:p>
            <a:pPr marL="655370" lvl="2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ja-JP" altLang="en-US" sz="1700" dirty="0" smtClean="0">
                <a:solidFill>
                  <a:schemeClr val="bg2"/>
                </a:solidFill>
              </a:rPr>
              <a:t>自治体</a:t>
            </a:r>
            <a:r>
              <a:rPr lang="ja-JP" altLang="en-US" sz="1700" dirty="0">
                <a:solidFill>
                  <a:schemeClr val="bg2"/>
                </a:solidFill>
              </a:rPr>
              <a:t>などから</a:t>
            </a:r>
            <a:r>
              <a:rPr lang="ja-JP" altLang="en-US" sz="1700" dirty="0" smtClean="0">
                <a:solidFill>
                  <a:schemeClr val="bg2"/>
                </a:solidFill>
              </a:rPr>
              <a:t>の相談対応や</a:t>
            </a:r>
            <a:r>
              <a:rPr lang="en-US" altLang="ja-JP" sz="1700" dirty="0" smtClean="0">
                <a:solidFill>
                  <a:schemeClr val="bg2"/>
                </a:solidFill>
              </a:rPr>
              <a:t>FAQ</a:t>
            </a:r>
            <a:r>
              <a:rPr lang="ja-JP" altLang="en-US" sz="1700" dirty="0" smtClean="0">
                <a:solidFill>
                  <a:schemeClr val="bg2"/>
                </a:solidFill>
              </a:rPr>
              <a:t>作成　など</a:t>
            </a:r>
            <a:endParaRPr lang="en-US" altLang="ja-JP" sz="1700" dirty="0">
              <a:solidFill>
                <a:schemeClr val="bg2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0760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本法人の設立が承認されました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090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EDパワポ基本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Helvetica Neue Medium"/>
        <a:ea typeface="メイリオ"/>
        <a:cs typeface="ＤＦＧ平成ゴシック体W7"/>
      </a:majorFont>
      <a:minorFont>
        <a:latin typeface="Arial"/>
        <a:ea typeface="メイリオ"/>
        <a:cs typeface="ＤＦＧ平成ゴシック体W7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ヒラギノ角ゴ ProN W6"/>
            <a:ea typeface="ヒラギノ角ゴ ProN W6"/>
            <a:cs typeface="ヒラギノ角ゴ ProN W6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プレゼンテーション1" id="{DE00921D-40F7-43B6-BD6D-305108E5D07E}" vid="{133BE196-5EE9-4F4C-B01D-66311A1AA8D5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VLEDパワポ基本テンプレート</Template>
  <TotalTime>0</TotalTime>
  <Words>166</Words>
  <Application>Microsoft Office PowerPoint</Application>
  <PresentationFormat>A4 210 x 297 mm</PresentationFormat>
  <Paragraphs>19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VLEDパワポ基本テンプレート</vt:lpstr>
      <vt:lpstr>来年度の検討事項</vt:lpstr>
      <vt:lpstr>来年度の検討事項について</vt:lpstr>
      <vt:lpstr>PowerPoint プレゼンテーション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2014-12-17T06:37:59Z</dcterms:created>
  <dcterms:modified xsi:type="dcterms:W3CDTF">2015-03-27T02:24:08Z</dcterms:modified>
</cp:coreProperties>
</file>